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1231" r:id="rId2"/>
    <p:sldId id="1232" r:id="rId3"/>
    <p:sldId id="1234" r:id="rId4"/>
    <p:sldId id="632" r:id="rId5"/>
    <p:sldId id="1233" r:id="rId6"/>
    <p:sldId id="1235" r:id="rId7"/>
    <p:sldId id="577" r:id="rId8"/>
    <p:sldId id="1236" r:id="rId9"/>
    <p:sldId id="1237" r:id="rId10"/>
    <p:sldId id="123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6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99F5-AE01-4E89-9BFB-7FB0BD2977B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89212-E17A-414E-AABB-8EB350D93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5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C71ECF-B487-4DA8-BB5A-8327A662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8FAF186-056A-45A4-91A7-FBF773A6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E85F2D-93D8-443A-BAF1-89503D7C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77B280-5201-4787-A53B-EB8726D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A2C023-0BE8-4501-A400-05C5720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9B149D6-17E5-4312-9EEB-9145C6EB4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6451BE0-CB97-45F4-B161-EDFEBB94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0CFF647-B0F6-420D-A773-17068C44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00F7203-523E-4D1F-9F55-95A135B7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FA2CE8-49B5-4141-8C19-7BAD579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1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776171-80FD-47D8-BAA2-1D3CFBFB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8E4C1-D146-41B5-A352-C9229E35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3FC6D6-ABD9-46B5-9260-C98ED895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7F8BD3-1EA2-4B6D-B447-A57E7BD8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A33928-A900-4AC0-B720-71163DA8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874898-B31B-4116-A82E-3B45380B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7419D9-1F5E-406E-A55A-454772C06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AF7794-B8B0-4F9A-BF9C-E3CFDB76F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7A112E1-DFD5-4F40-9B49-A40570E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CF752E-750A-47BE-BCA7-6AF706EB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4672568-FC4C-45FB-95B1-A112AC6A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2C9006-E471-4E11-92FD-441F7481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D419A6-016A-4C7D-B409-DA28A49B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27EAB4B-7BDF-478D-A94A-16A1C35A1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3B81B4A-2DB4-4B07-81C5-C70D42CC6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97FC0C6-050F-4DBA-B26B-E8FE75FC5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729AD83-DA67-4B89-9401-203DB2A1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EDF7A0C-44DD-4805-A87A-D9A68E5E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2B95555-9AD6-458D-BFC5-6349B909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4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6D01BE3-D50E-4EDC-9204-F5D90142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0BE73D1-91C9-4772-8502-4012D724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39E3C0-9C22-4E93-A8CD-9545603F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4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D0B3AC-E73E-4695-B21A-300AA311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DC9D5F-DB0F-471D-AF2A-871ECF7CC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50E3EE8-3292-43BF-A93E-F67666F3E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442D6F8-15E0-4617-8A0F-6FDC6FA6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8E98E8E-195B-4080-9DF9-A1CE58B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2F5E1B3-3706-4E66-B7D5-9A7074E8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ADE8F5-53D9-43C2-814E-EC3F527A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0608AB4-3F6F-4930-AC68-7A8C91765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FB93728-CC00-4ECA-BFD3-244D70BC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CB06EEA-BFB6-4CEA-93F1-628DDE58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7CB2C68-F676-43F7-8F15-C3A2A999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59DC4E4-C587-42F8-BCE3-69BC7866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A402EB4-3673-4785-85E5-93541A05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32523-C3C4-4025-A658-EC05CAE26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98E944-3093-44CC-A789-27F03CB2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2D3BC5-C31E-4FFC-A742-B0CCCC1F8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AC03BD-1D7D-4228-8D84-07DC95298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440x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faster lead times than their peers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Are More </a:t>
            </a:r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0350" y="394692"/>
            <a:ext cx="6705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4636F"/>
                </a:solidFill>
              </a:rPr>
              <a:t>Amazon </a:t>
            </a:r>
            <a:r>
              <a:rPr lang="en-US" b="1" dirty="0">
                <a:solidFill>
                  <a:srgbClr val="54636F"/>
                </a:solidFill>
              </a:rPr>
              <a:t>Web Services </a:t>
            </a:r>
            <a:r>
              <a:rPr lang="en-US" b="1" dirty="0" smtClean="0">
                <a:solidFill>
                  <a:srgbClr val="54636F"/>
                </a:solidFill>
              </a:rPr>
              <a:t>Actions from XebiaLabs Platform</a:t>
            </a:r>
            <a:endParaRPr lang="en-US" b="1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Launch / terminate </a:t>
            </a:r>
            <a:r>
              <a:rPr lang="en-US" dirty="0">
                <a:solidFill>
                  <a:srgbClr val="54636F"/>
                </a:solidFill>
              </a:rPr>
              <a:t>AWS Elastic Compute Cloud (EC2) and Virtual Private Cloud (VPC)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application </a:t>
            </a:r>
            <a:r>
              <a:rPr lang="en-US" dirty="0">
                <a:solidFill>
                  <a:srgbClr val="54636F"/>
                </a:solidFill>
              </a:rPr>
              <a:t>to AWS cloud-based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Amazon’s Elastic Load Balancing feature for EC2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Create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Simple Storage Service (S3) 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EC2 Container Service (ECS) clusters, tasks, and services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Relational Database Service (RDS) for databases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Elastic Block Store (EBS) for persistent block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EC2 </a:t>
            </a:r>
            <a:r>
              <a:rPr lang="en-US" dirty="0">
                <a:solidFill>
                  <a:srgbClr val="54636F"/>
                </a:solidFill>
              </a:rPr>
              <a:t>instances and </a:t>
            </a: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applications to </a:t>
            </a:r>
            <a:r>
              <a:rPr lang="en-US" dirty="0" smtClean="0">
                <a:solidFill>
                  <a:srgbClr val="54636F"/>
                </a:solidFill>
              </a:rPr>
              <a:t>them</a:t>
            </a:r>
            <a:endParaRPr lang="en-US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network configurations such as </a:t>
            </a:r>
            <a:r>
              <a:rPr lang="en-US" dirty="0" smtClean="0">
                <a:solidFill>
                  <a:srgbClr val="54636F"/>
                </a:solidFill>
              </a:rPr>
              <a:t>VPC </a:t>
            </a:r>
            <a:r>
              <a:rPr lang="en-US" dirty="0">
                <a:solidFill>
                  <a:srgbClr val="54636F"/>
                </a:solidFill>
              </a:rPr>
              <a:t>instances, subnets, routing tables, and network interfaces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load balancing configurations to AWS Elastic Load Balancing (ELB)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storage configurations such as </a:t>
            </a:r>
            <a:r>
              <a:rPr lang="en-US" dirty="0" smtClean="0">
                <a:solidFill>
                  <a:srgbClr val="54636F"/>
                </a:solidFill>
              </a:rPr>
              <a:t>EBS </a:t>
            </a:r>
            <a:r>
              <a:rPr lang="en-US" dirty="0">
                <a:solidFill>
                  <a:srgbClr val="54636F"/>
                </a:solidFill>
              </a:rPr>
              <a:t>volumes and </a:t>
            </a:r>
            <a:r>
              <a:rPr lang="en-US" dirty="0" smtClean="0">
                <a:solidFill>
                  <a:srgbClr val="54636F"/>
                </a:solidFill>
              </a:rPr>
              <a:t>S3 </a:t>
            </a:r>
            <a:r>
              <a:rPr lang="en-US" dirty="0">
                <a:solidFill>
                  <a:srgbClr val="54636F"/>
                </a:solidFill>
              </a:rPr>
              <a:t>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content to S3 buckets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tasks </a:t>
            </a:r>
            <a:r>
              <a:rPr lang="en-US" dirty="0">
                <a:solidFill>
                  <a:srgbClr val="54636F"/>
                </a:solidFill>
              </a:rPr>
              <a:t>and services to ECS clusters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and work </a:t>
            </a:r>
            <a:r>
              <a:rPr lang="en-US" dirty="0">
                <a:solidFill>
                  <a:srgbClr val="54636F"/>
                </a:solidFill>
              </a:rPr>
              <a:t>with EC2 Container Registry (ECR) repositories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work </a:t>
            </a:r>
            <a:r>
              <a:rPr lang="en-US" dirty="0">
                <a:solidFill>
                  <a:srgbClr val="54636F"/>
                </a:solidFill>
              </a:rPr>
              <a:t>with Relational Database Service (RDS)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AWS Lambda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AWS API Gateway to invoke Lambda functions</a:t>
            </a:r>
            <a:endParaRPr lang="en-US" b="0" i="0" dirty="0">
              <a:solidFill>
                <a:srgbClr val="54636F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" r="43021"/>
          <a:stretch/>
        </p:blipFill>
        <p:spPr>
          <a:xfrm>
            <a:off x="7302500" y="1440514"/>
            <a:ext cx="4640313" cy="3883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35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5x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96x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lower change failure rate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faster mean time to recover (MTTR)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</p:spTree>
    <p:extLst>
      <p:ext uri="{BB962C8B-B14F-4D97-AF65-F5344CB8AC3E}">
        <p14:creationId xmlns:p14="http://schemas.microsoft.com/office/powerpoint/2010/main" val="15190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21%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44%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000" dirty="0">
                <a:solidFill>
                  <a:srgbClr val="434343"/>
                </a:solidFill>
                <a:latin typeface="Arial"/>
                <a:cs typeface="Arial"/>
              </a:rPr>
              <a:t>less time spent on unplanned work and rework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time spent on new work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</p:spTree>
    <p:extLst>
      <p:ext uri="{BB962C8B-B14F-4D97-AF65-F5344CB8AC3E}">
        <p14:creationId xmlns:p14="http://schemas.microsoft.com/office/powerpoint/2010/main" val="10692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13" y="1059429"/>
            <a:ext cx="9513774" cy="51502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28900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=""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6" y="1126079"/>
            <a:ext cx="6160314" cy="54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6790482" y="1358809"/>
            <a:ext cx="5231756" cy="5126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Wait time Typically &gt; Task Time</a:t>
            </a:r>
          </a:p>
          <a:p>
            <a:r>
              <a:rPr lang="en-US"/>
              <a:t>Root Causes</a:t>
            </a:r>
          </a:p>
          <a:p>
            <a:pPr lvl="1"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Role Silos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Sharing Resources Across Projects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Lack of a “Product Team” model</a:t>
            </a:r>
            <a:endParaRPr lang="en-GB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414555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7C21AE-3186-4B6C-A2DC-46C79B7A143A}"/>
              </a:ext>
            </a:extLst>
          </p:cNvPr>
          <p:cNvSpPr txBox="1"/>
          <p:nvPr/>
        </p:nvSpPr>
        <p:spPr>
          <a:xfrm>
            <a:off x="960344" y="1559020"/>
            <a:ext cx="10449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6D08ED-8A7C-4E15-B4E7-762374492026}"/>
              </a:ext>
            </a:extLst>
          </p:cNvPr>
          <p:cNvSpPr txBox="1"/>
          <p:nvPr/>
        </p:nvSpPr>
        <p:spPr>
          <a:xfrm>
            <a:off x="2463574" y="2744435"/>
            <a:ext cx="74433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Repeatability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332445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4783" y="1400939"/>
            <a:ext cx="7443756" cy="1855747"/>
          </a:xfrm>
          <a:prstGeom prst="rect">
            <a:avLst/>
          </a:prstGeom>
          <a:solidFill>
            <a:srgbClr val="1FB35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11" y="430021"/>
            <a:ext cx="2261227" cy="43415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46081" y="1400940"/>
            <a:ext cx="3855057" cy="4798670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marL="17463"/>
            <a:r>
              <a:rPr lang="en-US" sz="2800" b="1" dirty="0">
                <a:solidFill>
                  <a:schemeClr val="bg1"/>
                </a:solidFill>
              </a:rPr>
              <a:t>Hundreds of Companies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deliver software with </a:t>
            </a:r>
            <a:r>
              <a:rPr lang="en-US" sz="2400" dirty="0" err="1">
                <a:solidFill>
                  <a:schemeClr val="bg1"/>
                </a:solidFill>
              </a:rPr>
              <a:t>XebiaLabs</a:t>
            </a:r>
            <a:r>
              <a:rPr lang="en-US" sz="2400" dirty="0">
                <a:solidFill>
                  <a:schemeClr val="bg1"/>
                </a:solidFill>
              </a:rPr>
              <a:t> - faster, safer and more customer focused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849" y="1301017"/>
            <a:ext cx="7381689" cy="208322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r>
              <a:rPr lang="en-US" sz="3200" b="1" dirty="0">
                <a:solidFill>
                  <a:schemeClr val="bg1"/>
                </a:solidFill>
              </a:rPr>
              <a:t>Enterprise DevOps Platform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intelligence, automation and control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Learn more: www.youtube.com/xebialabs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56591" y="3356608"/>
            <a:ext cx="3931948" cy="1362225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Delivery and DevOps pioneer, authority and technology leader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6591" y="4821682"/>
            <a:ext cx="3931949" cy="13779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Global </a:t>
            </a:r>
            <a:r>
              <a:rPr lang="en-US" sz="2400">
                <a:solidFill>
                  <a:schemeClr val="bg1"/>
                </a:solidFill>
              </a:rPr>
              <a:t>team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the US,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Europe </a:t>
            </a:r>
            <a:r>
              <a:rPr lang="en-US" sz="2400">
                <a:solidFill>
                  <a:schemeClr val="bg1"/>
                </a:solidFill>
              </a:rPr>
              <a:t>&amp; APAC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780" y="5088943"/>
            <a:ext cx="1681194" cy="89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686" y="3277969"/>
            <a:ext cx="3796992" cy="288172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4783" y="3356608"/>
            <a:ext cx="3359438" cy="285168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t"/>
          <a:lstStyle/>
          <a:p>
            <a:r>
              <a:rPr lang="en-US" sz="2800" b="1"/>
              <a:t>Top-ranked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2" y="4747451"/>
            <a:ext cx="1199117" cy="1251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16" y="4350056"/>
            <a:ext cx="901433" cy="2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4" y="4365808"/>
            <a:ext cx="846377" cy="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72" y="4748488"/>
            <a:ext cx="1242570" cy="1250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Oval 31"/>
          <p:cNvSpPr/>
          <p:nvPr/>
        </p:nvSpPr>
        <p:spPr>
          <a:xfrm>
            <a:off x="3017597" y="4718833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31524" y="5059752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4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3824" y="981541"/>
            <a:ext cx="9719576" cy="57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="" xmlns:a16="http://schemas.microsoft.com/office/drawing/2014/main" id="{21D45179-EE65-48EF-AFF0-FA46B59BC7A4}"/>
              </a:ext>
            </a:extLst>
          </p:cNvPr>
          <p:cNvSpPr txBox="1">
            <a:spLocks/>
          </p:cNvSpPr>
          <p:nvPr/>
        </p:nvSpPr>
        <p:spPr>
          <a:xfrm>
            <a:off x="609600" y="274637"/>
            <a:ext cx="11277600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XebiaLabs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xebialabs-clients-iglusjax.stackpathdns.com/assets/images/aws_so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66725"/>
            <a:ext cx="7010400" cy="58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620" y="1890521"/>
            <a:ext cx="2261227" cy="434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62620" y="2786736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AWS </a:t>
            </a:r>
            <a:r>
              <a:rPr lang="en-US" sz="3200" dirty="0"/>
              <a:t>DevOps Competency Partner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20" y="4509198"/>
            <a:ext cx="3383280" cy="6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362</Words>
  <Application>Microsoft Macintosh PowerPoint</Application>
  <PresentationFormat>Widescreen</PresentationFormat>
  <Paragraphs>70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ＭＳ Ｐゴシック</vt:lpstr>
      <vt:lpstr>Verdana</vt:lpstr>
      <vt:lpstr>Wingdings</vt:lpstr>
      <vt:lpstr>Arial</vt:lpstr>
      <vt:lpstr>Office Theme</vt:lpstr>
      <vt:lpstr>High Performers Are More Agile</vt:lpstr>
      <vt:lpstr>High Performers Are More Reliable</vt:lpstr>
      <vt:lpstr>High Performers Do Cool Stuff</vt:lpstr>
      <vt:lpstr>So Many Tools!</vt:lpstr>
      <vt:lpstr>Organizational Challenges</vt:lpstr>
      <vt:lpstr>Scaling Challenges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Buntel</dc:creator>
  <cp:lastModifiedBy>Tim Buntel</cp:lastModifiedBy>
  <cp:revision>12</cp:revision>
  <dcterms:created xsi:type="dcterms:W3CDTF">2018-08-23T14:49:41Z</dcterms:created>
  <dcterms:modified xsi:type="dcterms:W3CDTF">2018-08-31T17:08:53Z</dcterms:modified>
</cp:coreProperties>
</file>